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327" r:id="rId3"/>
    <p:sldId id="328" r:id="rId4"/>
    <p:sldId id="400" r:id="rId5"/>
    <p:sldId id="561" r:id="rId6"/>
    <p:sldId id="582" r:id="rId7"/>
    <p:sldId id="579" r:id="rId8"/>
    <p:sldId id="580" r:id="rId9"/>
    <p:sldId id="581" r:id="rId10"/>
    <p:sldId id="583" r:id="rId11"/>
    <p:sldId id="584" r:id="rId12"/>
    <p:sldId id="585" r:id="rId13"/>
    <p:sldId id="586" r:id="rId14"/>
    <p:sldId id="587" r:id="rId15"/>
    <p:sldId id="588" r:id="rId16"/>
    <p:sldId id="589" r:id="rId17"/>
    <p:sldId id="590" r:id="rId18"/>
    <p:sldId id="591" r:id="rId19"/>
    <p:sldId id="592" r:id="rId20"/>
    <p:sldId id="593" r:id="rId21"/>
    <p:sldId id="594" r:id="rId22"/>
    <p:sldId id="595" r:id="rId23"/>
    <p:sldId id="558" r:id="rId24"/>
    <p:sldId id="559" r:id="rId25"/>
    <p:sldId id="56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33CC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622" autoAdjust="0"/>
  </p:normalViewPr>
  <p:slideViewPr>
    <p:cSldViewPr>
      <p:cViewPr varScale="1">
        <p:scale>
          <a:sx n="63" d="100"/>
          <a:sy n="63" d="100"/>
        </p:scale>
        <p:origin x="776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94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9/12/2025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66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9/12/2025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4290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4 -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Fermat's Little Theorem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</a:t>
            </a:r>
            <a:r>
              <a:rPr lang="en-US" b="1" i="1" dirty="0"/>
              <a:t>p</a:t>
            </a:r>
            <a:r>
              <a:rPr lang="en-US" dirty="0"/>
              <a:t> is prime and </a:t>
            </a:r>
            <a:r>
              <a:rPr lang="en-US" b="1" i="1" dirty="0"/>
              <a:t>a</a:t>
            </a:r>
            <a:r>
              <a:rPr lang="en-US" dirty="0"/>
              <a:t> is a positive integer not divisible by </a:t>
            </a:r>
            <a:r>
              <a:rPr lang="en-US" b="1" i="1" dirty="0"/>
              <a:t>p</a:t>
            </a:r>
            <a:r>
              <a:rPr lang="en-US" dirty="0"/>
              <a:t>, then:</a:t>
            </a:r>
          </a:p>
          <a:p>
            <a:endParaRPr lang="en-US" dirty="0"/>
          </a:p>
          <a:p>
            <a:pPr>
              <a:buFont typeface="Wingdings 2" pitchFamily="18" charset="2"/>
              <a:buNone/>
            </a:pPr>
            <a:r>
              <a:rPr lang="en-US" i="1" dirty="0"/>
              <a:t>	</a:t>
            </a:r>
            <a:r>
              <a:rPr lang="en-US" sz="4800" b="1" i="1" dirty="0" err="1"/>
              <a:t>a</a:t>
            </a:r>
            <a:r>
              <a:rPr lang="en-US" sz="4800" b="1" i="1" baseline="30000" dirty="0" err="1"/>
              <a:t>p</a:t>
            </a:r>
            <a:r>
              <a:rPr lang="en-US" sz="4800" baseline="30000" dirty="0"/>
              <a:t> –1</a:t>
            </a:r>
            <a:r>
              <a:rPr lang="en-US" sz="4800" dirty="0"/>
              <a:t> </a:t>
            </a:r>
            <a:r>
              <a:rPr lang="en-US" sz="4800" dirty="0">
                <a:sym typeface="Symbol" pitchFamily="18" charset="2"/>
              </a:rPr>
              <a:t> </a:t>
            </a:r>
            <a:r>
              <a:rPr lang="en-US" sz="4800" dirty="0"/>
              <a:t>1 (mod </a:t>
            </a:r>
            <a:r>
              <a:rPr lang="en-US" sz="4800" b="1" i="1" dirty="0"/>
              <a:t>p</a:t>
            </a:r>
            <a:r>
              <a:rPr lang="en-US" sz="4800" dirty="0"/>
              <a:t>)</a:t>
            </a:r>
          </a:p>
          <a:p>
            <a:endParaRPr lang="en-US" dirty="0"/>
          </a:p>
          <a:p>
            <a:endParaRPr lang="en-US" dirty="0"/>
          </a:p>
          <a:p>
            <a:pPr>
              <a:buFont typeface="Wingdings 2" pitchFamily="18" charset="2"/>
              <a:buNone/>
            </a:pPr>
            <a:r>
              <a:rPr lang="en-US" i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39130882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Fermat's Theorem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Assume </a:t>
            </a:r>
            <a:r>
              <a:rPr lang="en-US" b="1" i="1" dirty="0"/>
              <a:t>a</a:t>
            </a:r>
            <a:r>
              <a:rPr lang="en-US" dirty="0"/>
              <a:t> is positive and less than </a:t>
            </a:r>
            <a:r>
              <a:rPr lang="en-US" b="1" i="1" dirty="0"/>
              <a:t>p</a:t>
            </a:r>
          </a:p>
          <a:p>
            <a:r>
              <a:rPr lang="en-US" dirty="0"/>
              <a:t>Consider the sequence </a:t>
            </a:r>
            <a:r>
              <a:rPr lang="en-US" b="1" i="1" dirty="0"/>
              <a:t>a</a:t>
            </a:r>
            <a:r>
              <a:rPr lang="en-US" dirty="0"/>
              <a:t>, 2</a:t>
            </a:r>
            <a:r>
              <a:rPr lang="en-US" b="1" i="1" dirty="0"/>
              <a:t>a</a:t>
            </a:r>
            <a:r>
              <a:rPr lang="en-US" dirty="0"/>
              <a:t>, 3</a:t>
            </a:r>
            <a:r>
              <a:rPr lang="en-US" b="1" i="1" dirty="0"/>
              <a:t>a</a:t>
            </a:r>
            <a:r>
              <a:rPr lang="en-US" dirty="0"/>
              <a:t>, …, (</a:t>
            </a:r>
            <a:r>
              <a:rPr lang="en-US" b="1" i="1" dirty="0"/>
              <a:t>p</a:t>
            </a:r>
            <a:r>
              <a:rPr lang="en-US" dirty="0"/>
              <a:t> – 1)</a:t>
            </a:r>
            <a:r>
              <a:rPr lang="en-US" b="1" i="1" dirty="0"/>
              <a:t>a</a:t>
            </a:r>
          </a:p>
          <a:p>
            <a:r>
              <a:rPr lang="en-US" dirty="0"/>
              <a:t>If these are taken mod </a:t>
            </a:r>
            <a:r>
              <a:rPr lang="en-US" b="1" i="1" dirty="0"/>
              <a:t>p</a:t>
            </a:r>
            <a:r>
              <a:rPr lang="en-US" dirty="0"/>
              <a:t>, we will get (in a different order):</a:t>
            </a:r>
          </a:p>
          <a:p>
            <a:pPr lvl="1"/>
            <a:r>
              <a:rPr lang="en-US" dirty="0"/>
              <a:t>1, 2, 3, …, </a:t>
            </a:r>
            <a:r>
              <a:rPr lang="en-US" b="1" i="1" dirty="0"/>
              <a:t>p</a:t>
            </a:r>
            <a:r>
              <a:rPr lang="en-US" dirty="0"/>
              <a:t> – 1</a:t>
            </a:r>
          </a:p>
          <a:p>
            <a:pPr lvl="1"/>
            <a:r>
              <a:rPr lang="en-US" dirty="0"/>
              <a:t>This bit is the least obvious part of the proof</a:t>
            </a:r>
          </a:p>
          <a:p>
            <a:pPr lvl="1"/>
            <a:r>
              <a:rPr lang="en-US" dirty="0"/>
              <a:t>However (because </a:t>
            </a:r>
            <a:r>
              <a:rPr lang="en-US" b="1" i="1" dirty="0"/>
              <a:t>p</a:t>
            </a:r>
            <a:r>
              <a:rPr lang="en-US" dirty="0"/>
              <a:t> is prime) if you add any non-zero element repeatedly, you will eventually get back to the starting point, covering all values (except 0) once</a:t>
            </a:r>
          </a:p>
          <a:p>
            <a:r>
              <a:rPr lang="en-US" dirty="0"/>
              <a:t> Multiplying this sequence together gives:</a:t>
            </a:r>
          </a:p>
          <a:p>
            <a:pPr lvl="1"/>
            <a:r>
              <a:rPr lang="en-US" b="1" i="1" dirty="0"/>
              <a:t>a</a:t>
            </a:r>
            <a:r>
              <a:rPr lang="en-US" dirty="0"/>
              <a:t> ∙ 2</a:t>
            </a:r>
            <a:r>
              <a:rPr lang="en-US" b="1" i="1" dirty="0"/>
              <a:t>a</a:t>
            </a:r>
            <a:r>
              <a:rPr lang="en-US" dirty="0"/>
              <a:t> ∙ 3</a:t>
            </a:r>
            <a:r>
              <a:rPr lang="en-US" b="1" i="1" dirty="0"/>
              <a:t>a</a:t>
            </a:r>
            <a:r>
              <a:rPr lang="en-US" dirty="0"/>
              <a:t> ∙ … ∙ (</a:t>
            </a:r>
            <a:r>
              <a:rPr lang="en-US" b="1" i="1" dirty="0"/>
              <a:t>p</a:t>
            </a:r>
            <a:r>
              <a:rPr lang="en-US" dirty="0"/>
              <a:t> – 1)</a:t>
            </a:r>
            <a:r>
              <a:rPr lang="en-US" b="1" i="1" dirty="0"/>
              <a:t>a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 1 </a:t>
            </a:r>
            <a:r>
              <a:rPr lang="en-US" dirty="0"/>
              <a:t>∙ 2 ∙ 3 ∙ … ∙ (</a:t>
            </a:r>
            <a:r>
              <a:rPr lang="en-US" b="1" i="1" dirty="0"/>
              <a:t>p</a:t>
            </a:r>
            <a:r>
              <a:rPr lang="en-US" dirty="0"/>
              <a:t> – 1) (mod </a:t>
            </a:r>
            <a:r>
              <a:rPr lang="en-US" b="1" i="1" dirty="0"/>
              <a:t>p</a:t>
            </a:r>
            <a:r>
              <a:rPr lang="en-US" dirty="0"/>
              <a:t>)</a:t>
            </a:r>
          </a:p>
          <a:p>
            <a:pPr lvl="1"/>
            <a:r>
              <a:rPr lang="en-US" b="1" i="1" dirty="0" err="1"/>
              <a:t>a</a:t>
            </a:r>
            <a:r>
              <a:rPr lang="en-US" b="1" i="1" baseline="30000" dirty="0" err="1"/>
              <a:t>p</a:t>
            </a:r>
            <a:r>
              <a:rPr lang="en-US" baseline="30000" dirty="0"/>
              <a:t> – 1</a:t>
            </a:r>
            <a:r>
              <a:rPr lang="en-US" dirty="0"/>
              <a:t>(</a:t>
            </a:r>
            <a:r>
              <a:rPr lang="en-US" b="1" i="1" dirty="0"/>
              <a:t>p</a:t>
            </a:r>
            <a:r>
              <a:rPr lang="en-US" dirty="0"/>
              <a:t> – 1)! </a:t>
            </a:r>
            <a:r>
              <a:rPr lang="en-US" dirty="0">
                <a:sym typeface="Symbol"/>
              </a:rPr>
              <a:t> </a:t>
            </a:r>
            <a:r>
              <a:rPr lang="en-US" dirty="0"/>
              <a:t>(</a:t>
            </a:r>
            <a:r>
              <a:rPr lang="en-US" b="1" i="1" dirty="0"/>
              <a:t>p</a:t>
            </a:r>
            <a:r>
              <a:rPr lang="en-US" dirty="0"/>
              <a:t> – 1)! (mod </a:t>
            </a:r>
            <a:r>
              <a:rPr lang="en-US" b="1" i="1" dirty="0"/>
              <a:t>p</a:t>
            </a:r>
            <a:r>
              <a:rPr lang="en-US" dirty="0"/>
              <a:t>)</a:t>
            </a:r>
          </a:p>
          <a:p>
            <a:pPr lvl="1"/>
            <a:r>
              <a:rPr lang="en-US" b="1" i="1" dirty="0" err="1"/>
              <a:t>a</a:t>
            </a:r>
            <a:r>
              <a:rPr lang="en-US" b="1" i="1" baseline="30000" dirty="0" err="1"/>
              <a:t>p</a:t>
            </a:r>
            <a:r>
              <a:rPr lang="en-US" baseline="30000" dirty="0"/>
              <a:t> – 1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 </a:t>
            </a:r>
            <a:r>
              <a:rPr lang="en-US" dirty="0"/>
              <a:t>1 (mod </a:t>
            </a:r>
            <a:r>
              <a:rPr lang="en-US" b="1" i="1" dirty="0"/>
              <a:t>p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23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Euler's in the mix too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ym typeface="Symbol" pitchFamily="18" charset="2"/>
              </a:rPr>
              <a:t>Euler's totient function is written (</a:t>
            </a:r>
            <a:r>
              <a:rPr lang="en-US" b="1" i="1" dirty="0">
                <a:sym typeface="Symbol" pitchFamily="18" charset="2"/>
              </a:rPr>
              <a:t>n</a:t>
            </a:r>
            <a:r>
              <a:rPr lang="en-US" dirty="0">
                <a:sym typeface="Symbol" pitchFamily="18" charset="2"/>
              </a:rPr>
              <a:t>)</a:t>
            </a:r>
          </a:p>
          <a:p>
            <a:r>
              <a:rPr lang="en-US" dirty="0">
                <a:sym typeface="Symbol" pitchFamily="18" charset="2"/>
              </a:rPr>
              <a:t>(</a:t>
            </a:r>
            <a:r>
              <a:rPr lang="en-US" b="1" i="1" dirty="0">
                <a:sym typeface="Symbol" pitchFamily="18" charset="2"/>
              </a:rPr>
              <a:t>n</a:t>
            </a:r>
            <a:r>
              <a:rPr lang="en-US" dirty="0">
                <a:sym typeface="Symbol" pitchFamily="18" charset="2"/>
              </a:rPr>
              <a:t>) = the number of positive integers less than </a:t>
            </a:r>
            <a:r>
              <a:rPr lang="en-US" b="1" i="1" dirty="0">
                <a:sym typeface="Symbol" pitchFamily="18" charset="2"/>
              </a:rPr>
              <a:t>n</a:t>
            </a:r>
            <a:r>
              <a:rPr lang="en-US" dirty="0">
                <a:sym typeface="Symbol" pitchFamily="18" charset="2"/>
              </a:rPr>
              <a:t> and relatively prime to </a:t>
            </a:r>
            <a:r>
              <a:rPr lang="en-US" b="1" i="1" dirty="0">
                <a:sym typeface="Symbol" pitchFamily="18" charset="2"/>
              </a:rPr>
              <a:t>n </a:t>
            </a:r>
            <a:r>
              <a:rPr lang="en-US" dirty="0">
                <a:sym typeface="Symbol" pitchFamily="18" charset="2"/>
              </a:rPr>
              <a:t>(including 1)</a:t>
            </a:r>
            <a:endParaRPr lang="en-US" b="1" i="1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If </a:t>
            </a:r>
            <a:r>
              <a:rPr lang="en-US" b="1" i="1" dirty="0">
                <a:sym typeface="Symbol" pitchFamily="18" charset="2"/>
              </a:rPr>
              <a:t>p</a:t>
            </a:r>
            <a:r>
              <a:rPr lang="en-US" dirty="0">
                <a:sym typeface="Symbol" pitchFamily="18" charset="2"/>
              </a:rPr>
              <a:t> is prime, then (</a:t>
            </a:r>
            <a:r>
              <a:rPr lang="en-US" b="1" i="1" dirty="0">
                <a:sym typeface="Symbol" pitchFamily="18" charset="2"/>
              </a:rPr>
              <a:t>p</a:t>
            </a:r>
            <a:r>
              <a:rPr lang="en-US" dirty="0">
                <a:sym typeface="Symbol" pitchFamily="18" charset="2"/>
              </a:rPr>
              <a:t>) = </a:t>
            </a:r>
            <a:r>
              <a:rPr lang="en-US" b="1" i="1" dirty="0">
                <a:sym typeface="Symbol" pitchFamily="18" charset="2"/>
              </a:rPr>
              <a:t>p</a:t>
            </a:r>
            <a:r>
              <a:rPr lang="en-US" dirty="0">
                <a:sym typeface="Symbol" pitchFamily="18" charset="2"/>
              </a:rPr>
              <a:t> – 1</a:t>
            </a:r>
          </a:p>
          <a:p>
            <a:r>
              <a:rPr lang="en-US" dirty="0">
                <a:sym typeface="Symbol" pitchFamily="18" charset="2"/>
              </a:rPr>
              <a:t>If we have two primes </a:t>
            </a:r>
            <a:r>
              <a:rPr lang="en-US" b="1" i="1" dirty="0">
                <a:sym typeface="Symbol" pitchFamily="18" charset="2"/>
              </a:rPr>
              <a:t>p</a:t>
            </a:r>
            <a:r>
              <a:rPr lang="en-US" dirty="0">
                <a:sym typeface="Symbol" pitchFamily="18" charset="2"/>
              </a:rPr>
              <a:t> and </a:t>
            </a:r>
            <a:r>
              <a:rPr lang="en-US" b="1" i="1" dirty="0">
                <a:sym typeface="Symbol" pitchFamily="18" charset="2"/>
              </a:rPr>
              <a:t>q </a:t>
            </a:r>
            <a:r>
              <a:rPr lang="en-US" dirty="0">
                <a:sym typeface="Symbol" pitchFamily="18" charset="2"/>
              </a:rPr>
              <a:t>(which are different), then:</a:t>
            </a:r>
          </a:p>
          <a:p>
            <a:pPr>
              <a:buFont typeface="Wingdings 2" pitchFamily="18" charset="2"/>
              <a:buNone/>
            </a:pPr>
            <a:r>
              <a:rPr lang="en-US" dirty="0">
                <a:sym typeface="Symbol" pitchFamily="18" charset="2"/>
              </a:rPr>
              <a:t>	(</a:t>
            </a:r>
            <a:r>
              <a:rPr lang="en-US" b="1" i="1" dirty="0" err="1">
                <a:sym typeface="Symbol" pitchFamily="18" charset="2"/>
              </a:rPr>
              <a:t>pq</a:t>
            </a:r>
            <a:r>
              <a:rPr lang="en-US" dirty="0">
                <a:sym typeface="Symbol" pitchFamily="18" charset="2"/>
              </a:rPr>
              <a:t>) = (</a:t>
            </a:r>
            <a:r>
              <a:rPr lang="en-US" b="1" i="1" dirty="0">
                <a:sym typeface="Symbol" pitchFamily="18" charset="2"/>
              </a:rPr>
              <a:t>p</a:t>
            </a:r>
            <a:r>
              <a:rPr lang="en-US" i="1" dirty="0">
                <a:sym typeface="Symbol" pitchFamily="18" charset="2"/>
              </a:rPr>
              <a:t>)∙</a:t>
            </a:r>
            <a:r>
              <a:rPr lang="en-US" dirty="0">
                <a:sym typeface="Symbol" pitchFamily="18" charset="2"/>
              </a:rPr>
              <a:t>(</a:t>
            </a:r>
            <a:r>
              <a:rPr lang="en-US" b="1" i="1" dirty="0">
                <a:sym typeface="Symbol" pitchFamily="18" charset="2"/>
              </a:rPr>
              <a:t>q</a:t>
            </a:r>
            <a:r>
              <a:rPr lang="en-US" dirty="0">
                <a:sym typeface="Symbol" pitchFamily="18" charset="2"/>
              </a:rPr>
              <a:t>) = (</a:t>
            </a:r>
            <a:r>
              <a:rPr lang="en-US" b="1" i="1" dirty="0">
                <a:sym typeface="Symbol" pitchFamily="18" charset="2"/>
              </a:rPr>
              <a:t>p</a:t>
            </a:r>
            <a:r>
              <a:rPr lang="en-US" dirty="0">
                <a:sym typeface="Symbol" pitchFamily="18" charset="2"/>
              </a:rPr>
              <a:t> – 1)(</a:t>
            </a:r>
            <a:r>
              <a:rPr lang="en-US" b="1" i="1" dirty="0">
                <a:sym typeface="Symbol" pitchFamily="18" charset="2"/>
              </a:rPr>
              <a:t>q</a:t>
            </a:r>
            <a:r>
              <a:rPr lang="en-US" dirty="0">
                <a:sym typeface="Symbol" pitchFamily="18" charset="2"/>
              </a:rPr>
              <a:t> – 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4123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Take that, Fermat</a:t>
            </a:r>
            <a:endParaRPr lang="en-US" dirty="0"/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Euler's Theorem:</a:t>
            </a:r>
          </a:p>
          <a:p>
            <a:pPr>
              <a:buNone/>
            </a:pPr>
            <a:r>
              <a:rPr lang="en-US" dirty="0"/>
              <a:t>	For every </a:t>
            </a:r>
            <a:r>
              <a:rPr lang="en-US" b="1" i="1" dirty="0"/>
              <a:t>a</a:t>
            </a:r>
            <a:r>
              <a:rPr lang="en-US" dirty="0"/>
              <a:t> and </a:t>
            </a:r>
            <a:r>
              <a:rPr lang="en-US" b="1" i="1" dirty="0"/>
              <a:t>n</a:t>
            </a:r>
            <a:r>
              <a:rPr lang="en-US" dirty="0"/>
              <a:t> that are relatively prime,</a:t>
            </a:r>
          </a:p>
          <a:p>
            <a:endParaRPr lang="en-US" dirty="0"/>
          </a:p>
          <a:p>
            <a:pPr>
              <a:buNone/>
            </a:pPr>
            <a:r>
              <a:rPr lang="en-US" dirty="0">
                <a:sym typeface="Symbol" pitchFamily="18" charset="2"/>
              </a:rPr>
              <a:t>	</a:t>
            </a:r>
            <a:r>
              <a:rPr lang="en-US" b="1" i="1" dirty="0">
                <a:sym typeface="Symbol" pitchFamily="18" charset="2"/>
              </a:rPr>
              <a:t>a</a:t>
            </a:r>
            <a:r>
              <a:rPr lang="en-US" baseline="30000" dirty="0">
                <a:sym typeface="Symbol" pitchFamily="18" charset="2"/>
              </a:rPr>
              <a:t>(</a:t>
            </a:r>
            <a:r>
              <a:rPr lang="en-US" b="1" i="1" baseline="30000" dirty="0">
                <a:sym typeface="Symbol" pitchFamily="18" charset="2"/>
              </a:rPr>
              <a:t>n</a:t>
            </a:r>
            <a:r>
              <a:rPr lang="en-US" baseline="30000" dirty="0">
                <a:sym typeface="Symbol" pitchFamily="18" charset="2"/>
              </a:rPr>
              <a:t>)</a:t>
            </a:r>
            <a:r>
              <a:rPr lang="en-US" dirty="0">
                <a:sym typeface="Symbol" pitchFamily="18" charset="2"/>
              </a:rPr>
              <a:t>  1 (mod </a:t>
            </a:r>
            <a:r>
              <a:rPr lang="en-US" b="1" i="1" dirty="0">
                <a:sym typeface="Symbol" pitchFamily="18" charset="2"/>
              </a:rPr>
              <a:t>n</a:t>
            </a:r>
            <a:r>
              <a:rPr lang="en-US" dirty="0">
                <a:sym typeface="Symbol" pitchFamily="18" charset="2"/>
              </a:rPr>
              <a:t>)</a:t>
            </a:r>
          </a:p>
          <a:p>
            <a:endParaRPr lang="en-US" dirty="0"/>
          </a:p>
          <a:p>
            <a:r>
              <a:rPr lang="en-US" dirty="0"/>
              <a:t>This generalizes Fermat's Theorem because </a:t>
            </a:r>
            <a:r>
              <a:rPr lang="en-US" dirty="0">
                <a:sym typeface="Symbol" pitchFamily="18" charset="2"/>
              </a:rPr>
              <a:t>(</a:t>
            </a:r>
            <a:r>
              <a:rPr lang="en-US" b="1" i="1" dirty="0">
                <a:sym typeface="Symbol" pitchFamily="18" charset="2"/>
              </a:rPr>
              <a:t>p</a:t>
            </a:r>
            <a:r>
              <a:rPr lang="en-US" dirty="0">
                <a:sym typeface="Symbol" pitchFamily="18" charset="2"/>
              </a:rPr>
              <a:t>) = </a:t>
            </a:r>
            <a:r>
              <a:rPr lang="en-US" b="1" i="1" dirty="0">
                <a:sym typeface="Symbol" pitchFamily="18" charset="2"/>
              </a:rPr>
              <a:t>p</a:t>
            </a:r>
            <a:r>
              <a:rPr lang="en-US" dirty="0">
                <a:sym typeface="Symbol" pitchFamily="18" charset="2"/>
              </a:rPr>
              <a:t> – 1 if </a:t>
            </a:r>
            <a:r>
              <a:rPr lang="en-US" b="1" i="1" dirty="0">
                <a:sym typeface="Symbol" pitchFamily="18" charset="2"/>
              </a:rPr>
              <a:t>p</a:t>
            </a:r>
            <a:r>
              <a:rPr lang="en-US" dirty="0">
                <a:sym typeface="Symbol" pitchFamily="18" charset="2"/>
              </a:rPr>
              <a:t> is prime</a:t>
            </a:r>
          </a:p>
          <a:p>
            <a:r>
              <a:rPr lang="en-US" dirty="0">
                <a:sym typeface="Symbol" pitchFamily="18" charset="2"/>
              </a:rPr>
              <a:t>Proof is messier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07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RSA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113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RSA Algorithm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Named for </a:t>
            </a:r>
            <a:r>
              <a:rPr lang="en-US" b="1" dirty="0" err="1"/>
              <a:t>R</a:t>
            </a:r>
            <a:r>
              <a:rPr lang="en-US" dirty="0" err="1"/>
              <a:t>ivest</a:t>
            </a:r>
            <a:r>
              <a:rPr lang="en-US" dirty="0"/>
              <a:t>, </a:t>
            </a:r>
            <a:r>
              <a:rPr lang="en-US" b="1" dirty="0"/>
              <a:t>S</a:t>
            </a:r>
            <a:r>
              <a:rPr lang="en-US" dirty="0"/>
              <a:t>hamir, and </a:t>
            </a:r>
            <a:r>
              <a:rPr lang="en-US" b="1" dirty="0" err="1"/>
              <a:t>A</a:t>
            </a:r>
            <a:r>
              <a:rPr lang="en-US" dirty="0" err="1"/>
              <a:t>dleman</a:t>
            </a:r>
            <a:endParaRPr lang="en-US" dirty="0"/>
          </a:p>
          <a:p>
            <a:r>
              <a:rPr lang="en-US" dirty="0"/>
              <a:t>Take a plaintext </a:t>
            </a:r>
            <a:r>
              <a:rPr lang="en-US" b="1" i="1" dirty="0"/>
              <a:t>M</a:t>
            </a:r>
            <a:r>
              <a:rPr lang="en-US" dirty="0"/>
              <a:t> converted to an integer</a:t>
            </a:r>
          </a:p>
          <a:p>
            <a:endParaRPr lang="en-US" dirty="0"/>
          </a:p>
          <a:p>
            <a:r>
              <a:rPr lang="en-US" dirty="0"/>
              <a:t>Create a ciphertext </a:t>
            </a:r>
            <a:r>
              <a:rPr lang="en-US" b="1" i="1" dirty="0"/>
              <a:t>C</a:t>
            </a:r>
            <a:r>
              <a:rPr lang="en-US" dirty="0"/>
              <a:t> as follows:</a:t>
            </a:r>
          </a:p>
          <a:p>
            <a:pPr>
              <a:buFont typeface="Wingdings 2" pitchFamily="18" charset="2"/>
              <a:buNone/>
            </a:pPr>
            <a:r>
              <a:rPr lang="en-US" dirty="0"/>
              <a:t>	</a:t>
            </a:r>
            <a:r>
              <a:rPr lang="en-US" b="1" i="1" dirty="0"/>
              <a:t>C</a:t>
            </a:r>
            <a:r>
              <a:rPr lang="en-US" dirty="0"/>
              <a:t> = </a:t>
            </a:r>
            <a:r>
              <a:rPr lang="en-US" b="1" i="1" dirty="0"/>
              <a:t>M</a:t>
            </a:r>
            <a:r>
              <a:rPr lang="en-US" b="1" i="1" baseline="30000" dirty="0"/>
              <a:t>e</a:t>
            </a:r>
            <a:r>
              <a:rPr lang="en-US" dirty="0"/>
              <a:t> mod </a:t>
            </a:r>
            <a:r>
              <a:rPr lang="en-US" b="1" i="1" dirty="0"/>
              <a:t>n</a:t>
            </a:r>
          </a:p>
          <a:p>
            <a:pPr>
              <a:buFont typeface="Wingdings 2" pitchFamily="18" charset="2"/>
              <a:buNone/>
            </a:pPr>
            <a:endParaRPr lang="en-US" i="1" dirty="0"/>
          </a:p>
          <a:p>
            <a:r>
              <a:rPr lang="en-US" dirty="0"/>
              <a:t>Decrypt </a:t>
            </a:r>
            <a:r>
              <a:rPr lang="en-US" b="1" i="1" dirty="0"/>
              <a:t>C</a:t>
            </a:r>
            <a:r>
              <a:rPr lang="en-US" dirty="0"/>
              <a:t> back into </a:t>
            </a:r>
            <a:r>
              <a:rPr lang="en-US" b="1" i="1" dirty="0"/>
              <a:t>M</a:t>
            </a:r>
            <a:r>
              <a:rPr lang="en-US" dirty="0"/>
              <a:t> as follows:</a:t>
            </a:r>
          </a:p>
          <a:p>
            <a:pPr>
              <a:buFont typeface="Wingdings 2" pitchFamily="18" charset="2"/>
              <a:buNone/>
            </a:pPr>
            <a:r>
              <a:rPr lang="en-US" dirty="0"/>
              <a:t>	</a:t>
            </a:r>
            <a:r>
              <a:rPr lang="en-US" b="1" i="1" dirty="0"/>
              <a:t>M</a:t>
            </a:r>
            <a:r>
              <a:rPr lang="en-US" dirty="0"/>
              <a:t> = </a:t>
            </a:r>
            <a:r>
              <a:rPr lang="en-US" b="1" i="1" dirty="0" err="1"/>
              <a:t>C</a:t>
            </a:r>
            <a:r>
              <a:rPr lang="en-US" b="1" i="1" baseline="30000" dirty="0" err="1"/>
              <a:t>d</a:t>
            </a:r>
            <a:r>
              <a:rPr lang="en-US" dirty="0"/>
              <a:t> mod </a:t>
            </a:r>
            <a:r>
              <a:rPr lang="en-US" b="1" i="1" dirty="0"/>
              <a:t>n</a:t>
            </a:r>
            <a:r>
              <a:rPr lang="en-US" dirty="0"/>
              <a:t> = (</a:t>
            </a:r>
            <a:r>
              <a:rPr lang="en-US" b="1" i="1" dirty="0"/>
              <a:t>M</a:t>
            </a:r>
            <a:r>
              <a:rPr lang="en-US" b="1" i="1" baseline="30000" dirty="0"/>
              <a:t>e</a:t>
            </a:r>
            <a:r>
              <a:rPr lang="en-US" dirty="0"/>
              <a:t>)</a:t>
            </a:r>
            <a:r>
              <a:rPr lang="en-US" b="1" i="1" baseline="30000" dirty="0"/>
              <a:t>d</a:t>
            </a:r>
            <a:r>
              <a:rPr lang="en-US" dirty="0"/>
              <a:t> mod </a:t>
            </a:r>
            <a:r>
              <a:rPr lang="en-US" b="1" i="1" dirty="0"/>
              <a:t>n</a:t>
            </a:r>
            <a:r>
              <a:rPr lang="en-US" dirty="0"/>
              <a:t> = </a:t>
            </a:r>
            <a:r>
              <a:rPr lang="en-US" b="1" dirty="0"/>
              <a:t>M</a:t>
            </a:r>
            <a:r>
              <a:rPr lang="en-US" b="1" i="1" baseline="30000" dirty="0"/>
              <a:t>ed</a:t>
            </a:r>
            <a:r>
              <a:rPr lang="en-US" dirty="0"/>
              <a:t> mod </a:t>
            </a:r>
            <a:r>
              <a:rPr lang="en-US" b="1" i="1" dirty="0"/>
              <a:t>n</a:t>
            </a:r>
          </a:p>
          <a:p>
            <a:pPr>
              <a:buFont typeface="Wingdings 2" pitchFamily="18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88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The pieces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5362469"/>
              </p:ext>
            </p:extLst>
          </p:nvPr>
        </p:nvGraphicFramePr>
        <p:xfrm>
          <a:off x="609600" y="1774824"/>
          <a:ext cx="10972800" cy="4702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5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2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55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35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Term</a:t>
                      </a:r>
                    </a:p>
                  </a:txBody>
                  <a:tcPr marL="99753" marR="997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Details</a:t>
                      </a:r>
                    </a:p>
                  </a:txBody>
                  <a:tcPr marL="99753" marR="997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Source</a:t>
                      </a:r>
                    </a:p>
                  </a:txBody>
                  <a:tcPr marL="99753" marR="9975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35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/>
                        <a:t>M</a:t>
                      </a:r>
                    </a:p>
                  </a:txBody>
                  <a:tcPr marL="99753" marR="997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Message to be</a:t>
                      </a:r>
                      <a:r>
                        <a:rPr lang="en-US" sz="2400" baseline="0" dirty="0"/>
                        <a:t> encrypted</a:t>
                      </a:r>
                      <a:endParaRPr lang="en-US" sz="2400" dirty="0"/>
                    </a:p>
                  </a:txBody>
                  <a:tcPr marL="99753" marR="997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Sender</a:t>
                      </a:r>
                    </a:p>
                  </a:txBody>
                  <a:tcPr marL="99753" marR="9975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35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/>
                        <a:t>C</a:t>
                      </a:r>
                    </a:p>
                  </a:txBody>
                  <a:tcPr marL="99753" marR="997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Encrypted message</a:t>
                      </a:r>
                    </a:p>
                  </a:txBody>
                  <a:tcPr marL="99753" marR="997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Computed by sender</a:t>
                      </a:r>
                    </a:p>
                  </a:txBody>
                  <a:tcPr marL="99753" marR="9975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35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/>
                        <a:t>n</a:t>
                      </a:r>
                    </a:p>
                  </a:txBody>
                  <a:tcPr marL="99753" marR="997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Modulus,</a:t>
                      </a:r>
                      <a:r>
                        <a:rPr lang="en-US" sz="2400" baseline="0" dirty="0"/>
                        <a:t>  </a:t>
                      </a:r>
                      <a:r>
                        <a:rPr lang="en-US" sz="2400" b="1" i="1" dirty="0"/>
                        <a:t>n</a:t>
                      </a:r>
                      <a:r>
                        <a:rPr lang="en-US" sz="2400" dirty="0"/>
                        <a:t> = </a:t>
                      </a:r>
                      <a:r>
                        <a:rPr lang="en-US" sz="2400" b="1" i="1" dirty="0" err="1"/>
                        <a:t>pq</a:t>
                      </a:r>
                      <a:endParaRPr lang="en-US" sz="2400" b="1" i="1" dirty="0"/>
                    </a:p>
                  </a:txBody>
                  <a:tcPr marL="99753" marR="997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Known by</a:t>
                      </a:r>
                      <a:r>
                        <a:rPr lang="en-US" sz="2400" baseline="0" dirty="0"/>
                        <a:t> everyone</a:t>
                      </a:r>
                      <a:endParaRPr lang="en-US" sz="2400" dirty="0"/>
                    </a:p>
                  </a:txBody>
                  <a:tcPr marL="99753" marR="99753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35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/>
                        <a:t>p</a:t>
                      </a:r>
                    </a:p>
                  </a:txBody>
                  <a:tcPr marL="99753" marR="997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Prime number</a:t>
                      </a:r>
                    </a:p>
                  </a:txBody>
                  <a:tcPr marL="99753" marR="997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Known by receiver</a:t>
                      </a:r>
                    </a:p>
                  </a:txBody>
                  <a:tcPr marL="99753" marR="99753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35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/>
                        <a:t>q</a:t>
                      </a:r>
                    </a:p>
                  </a:txBody>
                  <a:tcPr marL="99753" marR="997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Prime number</a:t>
                      </a:r>
                    </a:p>
                  </a:txBody>
                  <a:tcPr marL="99753" marR="997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Known by receiver</a:t>
                      </a:r>
                    </a:p>
                  </a:txBody>
                  <a:tcPr marL="99753" marR="99753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35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/>
                        <a:t>e</a:t>
                      </a:r>
                    </a:p>
                  </a:txBody>
                  <a:tcPr marL="99753" marR="997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Encryption exponent</a:t>
                      </a:r>
                    </a:p>
                  </a:txBody>
                  <a:tcPr marL="99753" marR="997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Known</a:t>
                      </a:r>
                      <a:r>
                        <a:rPr lang="en-US" sz="2400" baseline="0" dirty="0"/>
                        <a:t> by everyone</a:t>
                      </a:r>
                      <a:endParaRPr lang="en-US" sz="2400" dirty="0"/>
                    </a:p>
                  </a:txBody>
                  <a:tcPr marL="99753" marR="99753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35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/>
                        <a:t>d</a:t>
                      </a:r>
                    </a:p>
                  </a:txBody>
                  <a:tcPr marL="99753" marR="997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Decryption exponent</a:t>
                      </a:r>
                    </a:p>
                  </a:txBody>
                  <a:tcPr marL="99753" marR="997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Computed by receiver</a:t>
                      </a:r>
                    </a:p>
                  </a:txBody>
                  <a:tcPr marL="99753" marR="99753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537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ym typeface="Symbol"/>
                        </a:rPr>
                        <a:t>(</a:t>
                      </a:r>
                      <a:r>
                        <a:rPr lang="en-US" sz="2800" b="1" i="1" dirty="0">
                          <a:sym typeface="Symbol"/>
                        </a:rPr>
                        <a:t>n</a:t>
                      </a:r>
                      <a:r>
                        <a:rPr lang="en-US" sz="2800" dirty="0">
                          <a:sym typeface="Symbol"/>
                        </a:rPr>
                        <a:t>)</a:t>
                      </a:r>
                      <a:endParaRPr lang="en-US" sz="2400" i="1" dirty="0"/>
                    </a:p>
                  </a:txBody>
                  <a:tcPr marL="99753" marR="997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Totient</a:t>
                      </a:r>
                      <a:r>
                        <a:rPr lang="en-US" sz="2400" dirty="0"/>
                        <a:t> of </a:t>
                      </a:r>
                      <a:r>
                        <a:rPr lang="en-US" sz="2400" b="1" i="1" dirty="0"/>
                        <a:t>n</a:t>
                      </a:r>
                    </a:p>
                  </a:txBody>
                  <a:tcPr marL="99753" marR="997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Known</a:t>
                      </a:r>
                      <a:r>
                        <a:rPr lang="en-US" sz="2400" baseline="0" dirty="0"/>
                        <a:t> by receiver</a:t>
                      </a:r>
                      <a:endParaRPr lang="en-US" sz="2400" dirty="0"/>
                    </a:p>
                  </a:txBody>
                  <a:tcPr marL="99753" marR="99753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2560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How it works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encrypt:</a:t>
            </a:r>
          </a:p>
          <a:p>
            <a:pPr>
              <a:buFont typeface="Wingdings 2" pitchFamily="18" charset="2"/>
              <a:buNone/>
            </a:pPr>
            <a:r>
              <a:rPr lang="en-US" dirty="0"/>
              <a:t>	</a:t>
            </a:r>
            <a:r>
              <a:rPr lang="en-US" b="1" i="1" dirty="0"/>
              <a:t>C</a:t>
            </a:r>
            <a:r>
              <a:rPr lang="en-US" dirty="0"/>
              <a:t> = </a:t>
            </a:r>
            <a:r>
              <a:rPr lang="en-US" b="1" i="1" dirty="0"/>
              <a:t>M</a:t>
            </a:r>
            <a:r>
              <a:rPr lang="en-US" b="1" i="1" baseline="30000" dirty="0"/>
              <a:t>e</a:t>
            </a:r>
            <a:r>
              <a:rPr lang="en-US" dirty="0"/>
              <a:t> mod </a:t>
            </a:r>
            <a:r>
              <a:rPr lang="en-US" b="1" i="1" dirty="0"/>
              <a:t>n</a:t>
            </a:r>
            <a:endParaRPr lang="en-US" b="1" dirty="0"/>
          </a:p>
          <a:p>
            <a:r>
              <a:rPr lang="en-US" b="1" i="1"/>
              <a:t>e</a:t>
            </a:r>
            <a:r>
              <a:rPr lang="en-US"/>
              <a:t> could be 3 and is often 65537, </a:t>
            </a:r>
            <a:r>
              <a:rPr lang="en-US" dirty="0"/>
              <a:t>but is always publically known</a:t>
            </a:r>
          </a:p>
          <a:p>
            <a:r>
              <a:rPr lang="en-US" dirty="0"/>
              <a:t>To decrypt:</a:t>
            </a:r>
          </a:p>
          <a:p>
            <a:pPr>
              <a:buFont typeface="Wingdings 2" pitchFamily="18" charset="2"/>
              <a:buNone/>
            </a:pPr>
            <a:r>
              <a:rPr lang="en-US" dirty="0"/>
              <a:t>	</a:t>
            </a:r>
            <a:r>
              <a:rPr lang="en-US" b="1" i="1" dirty="0"/>
              <a:t>M</a:t>
            </a:r>
            <a:r>
              <a:rPr lang="en-US" dirty="0"/>
              <a:t> = </a:t>
            </a:r>
            <a:r>
              <a:rPr lang="en-US" b="1" i="1" dirty="0" err="1"/>
              <a:t>C</a:t>
            </a:r>
            <a:r>
              <a:rPr lang="en-US" b="1" i="1" baseline="30000" dirty="0" err="1"/>
              <a:t>d</a:t>
            </a:r>
            <a:r>
              <a:rPr lang="en-US" dirty="0"/>
              <a:t> mod </a:t>
            </a:r>
            <a:r>
              <a:rPr lang="en-US" b="1" i="1" dirty="0"/>
              <a:t>n</a:t>
            </a:r>
            <a:r>
              <a:rPr lang="en-US" dirty="0"/>
              <a:t> = </a:t>
            </a:r>
            <a:r>
              <a:rPr lang="en-US" b="1" i="1" dirty="0"/>
              <a:t>M</a:t>
            </a:r>
            <a:r>
              <a:rPr lang="en-US" b="1" i="1" baseline="30000" dirty="0"/>
              <a:t>ed</a:t>
            </a:r>
            <a:r>
              <a:rPr lang="en-US" dirty="0"/>
              <a:t> mod </a:t>
            </a:r>
            <a:r>
              <a:rPr lang="en-US" b="1" i="1" dirty="0"/>
              <a:t>n</a:t>
            </a:r>
            <a:endParaRPr lang="en-US" b="1" i="1" baseline="30000" dirty="0"/>
          </a:p>
          <a:p>
            <a:r>
              <a:rPr lang="en-US" dirty="0"/>
              <a:t>We get </a:t>
            </a:r>
            <a:r>
              <a:rPr lang="en-US" b="1" i="1" dirty="0"/>
              <a:t>d</a:t>
            </a:r>
            <a:r>
              <a:rPr lang="en-US" dirty="0"/>
              <a:t> by finding the multiplicative inverse of </a:t>
            </a:r>
            <a:r>
              <a:rPr lang="en-US" b="1" i="1" dirty="0"/>
              <a:t>e</a:t>
            </a:r>
            <a:r>
              <a:rPr lang="en-US" dirty="0"/>
              <a:t> mod </a:t>
            </a:r>
            <a:r>
              <a:rPr lang="en-US" dirty="0">
                <a:sym typeface="Symbol" pitchFamily="18" charset="2"/>
              </a:rPr>
              <a:t>(</a:t>
            </a:r>
            <a:r>
              <a:rPr lang="en-US" b="1" i="1" dirty="0">
                <a:sym typeface="Symbol" pitchFamily="18" charset="2"/>
              </a:rPr>
              <a:t>n</a:t>
            </a:r>
            <a:r>
              <a:rPr lang="en-US" dirty="0">
                <a:sym typeface="Symbol" pitchFamily="18" charset="2"/>
              </a:rPr>
              <a:t>)</a:t>
            </a:r>
          </a:p>
          <a:p>
            <a:r>
              <a:rPr lang="en-US" dirty="0">
                <a:sym typeface="Symbol" pitchFamily="18" charset="2"/>
              </a:rPr>
              <a:t>So, </a:t>
            </a:r>
            <a:r>
              <a:rPr lang="en-US" b="1" i="1" dirty="0" err="1">
                <a:sym typeface="Symbol" pitchFamily="18" charset="2"/>
              </a:rPr>
              <a:t>ed</a:t>
            </a:r>
            <a:r>
              <a:rPr lang="en-US" dirty="0">
                <a:sym typeface="Symbol" pitchFamily="18" charset="2"/>
              </a:rPr>
              <a:t>  1 (mod (</a:t>
            </a:r>
            <a:r>
              <a:rPr lang="en-US" b="1" i="1" dirty="0">
                <a:sym typeface="Symbol" pitchFamily="18" charset="2"/>
              </a:rPr>
              <a:t>n</a:t>
            </a:r>
            <a:r>
              <a:rPr lang="en-US" dirty="0">
                <a:sym typeface="Symbol" pitchFamily="18" charset="2"/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404076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Why it works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Symbol" pitchFamily="18" charset="2"/>
              </a:rPr>
              <a:t>We know that </a:t>
            </a:r>
            <a:r>
              <a:rPr lang="en-US" b="1" i="1" dirty="0" err="1">
                <a:sym typeface="Symbol" pitchFamily="18" charset="2"/>
              </a:rPr>
              <a:t>ed</a:t>
            </a:r>
            <a:r>
              <a:rPr lang="en-US" dirty="0">
                <a:sym typeface="Symbol" pitchFamily="18" charset="2"/>
              </a:rPr>
              <a:t>  1 (mod (</a:t>
            </a:r>
            <a:r>
              <a:rPr lang="en-US" b="1" i="1" dirty="0">
                <a:sym typeface="Symbol" pitchFamily="18" charset="2"/>
              </a:rPr>
              <a:t>n</a:t>
            </a:r>
            <a:r>
              <a:rPr lang="en-US" dirty="0">
                <a:sym typeface="Symbol" pitchFamily="18" charset="2"/>
              </a:rPr>
              <a:t>))</a:t>
            </a:r>
          </a:p>
          <a:p>
            <a:r>
              <a:rPr lang="en-US" dirty="0">
                <a:sym typeface="Symbol" pitchFamily="18" charset="2"/>
              </a:rPr>
              <a:t>This means that </a:t>
            </a:r>
            <a:r>
              <a:rPr lang="en-US" b="1" i="1" dirty="0" err="1">
                <a:sym typeface="Symbol" pitchFamily="18" charset="2"/>
              </a:rPr>
              <a:t>ed</a:t>
            </a:r>
            <a:r>
              <a:rPr lang="en-US" dirty="0">
                <a:sym typeface="Symbol" pitchFamily="18" charset="2"/>
              </a:rPr>
              <a:t> = </a:t>
            </a:r>
            <a:r>
              <a:rPr lang="en-US" b="1" i="1" dirty="0">
                <a:sym typeface="Symbol" pitchFamily="18" charset="2"/>
              </a:rPr>
              <a:t>k</a:t>
            </a:r>
            <a:r>
              <a:rPr lang="en-US" dirty="0">
                <a:sym typeface="Symbol" pitchFamily="18" charset="2"/>
              </a:rPr>
              <a:t>(</a:t>
            </a:r>
            <a:r>
              <a:rPr lang="en-US" b="1" i="1" dirty="0">
                <a:sym typeface="Symbol" pitchFamily="18" charset="2"/>
              </a:rPr>
              <a:t>n</a:t>
            </a:r>
            <a:r>
              <a:rPr lang="en-US" dirty="0">
                <a:sym typeface="Symbol" pitchFamily="18" charset="2"/>
              </a:rPr>
              <a:t>) + 1 for some nonnegative integer </a:t>
            </a:r>
            <a:r>
              <a:rPr lang="en-US" b="1" i="1" dirty="0">
                <a:sym typeface="Symbol" pitchFamily="18" charset="2"/>
              </a:rPr>
              <a:t>k</a:t>
            </a:r>
          </a:p>
          <a:p>
            <a:r>
              <a:rPr lang="en-US" b="1" i="1" dirty="0"/>
              <a:t>M</a:t>
            </a:r>
            <a:r>
              <a:rPr lang="en-US" b="1" i="1" baseline="30000" dirty="0"/>
              <a:t>ed</a:t>
            </a:r>
            <a:r>
              <a:rPr lang="en-US" i="1" baseline="30000" dirty="0"/>
              <a:t> </a:t>
            </a:r>
            <a:r>
              <a:rPr lang="en-US" dirty="0"/>
              <a:t>= </a:t>
            </a:r>
            <a:r>
              <a:rPr lang="en-US" b="1" i="1" dirty="0"/>
              <a:t>M</a:t>
            </a:r>
            <a:r>
              <a:rPr lang="en-US" b="1" i="1" baseline="30000" dirty="0">
                <a:sym typeface="Symbol" pitchFamily="18" charset="2"/>
              </a:rPr>
              <a:t>k</a:t>
            </a:r>
            <a:r>
              <a:rPr lang="en-US" baseline="30000" dirty="0">
                <a:sym typeface="Symbol" pitchFamily="18" charset="2"/>
              </a:rPr>
              <a:t>(</a:t>
            </a:r>
            <a:r>
              <a:rPr lang="en-US" b="1" i="1" baseline="30000" dirty="0">
                <a:sym typeface="Symbol" pitchFamily="18" charset="2"/>
              </a:rPr>
              <a:t>n</a:t>
            </a:r>
            <a:r>
              <a:rPr lang="en-US" baseline="30000" dirty="0">
                <a:sym typeface="Symbol" pitchFamily="18" charset="2"/>
              </a:rPr>
              <a:t>) + 1</a:t>
            </a:r>
            <a:r>
              <a:rPr lang="en-US" dirty="0">
                <a:sym typeface="Symbol" pitchFamily="18" charset="2"/>
              </a:rPr>
              <a:t>  </a:t>
            </a:r>
            <a:r>
              <a:rPr lang="en-US" b="1" i="1" dirty="0">
                <a:sym typeface="Symbol" pitchFamily="18" charset="2"/>
              </a:rPr>
              <a:t>M</a:t>
            </a:r>
            <a:r>
              <a:rPr lang="en-US" dirty="0">
                <a:sym typeface="Symbol" pitchFamily="18" charset="2"/>
              </a:rPr>
              <a:t>∙(</a:t>
            </a:r>
            <a:r>
              <a:rPr lang="en-US" b="1" i="1" dirty="0">
                <a:sym typeface="Symbol" pitchFamily="18" charset="2"/>
              </a:rPr>
              <a:t>M</a:t>
            </a:r>
            <a:r>
              <a:rPr lang="en-US" baseline="30000" dirty="0">
                <a:sym typeface="Symbol" pitchFamily="18" charset="2"/>
              </a:rPr>
              <a:t>(</a:t>
            </a:r>
            <a:r>
              <a:rPr lang="en-US" b="1" i="1" baseline="30000" dirty="0">
                <a:sym typeface="Symbol" pitchFamily="18" charset="2"/>
              </a:rPr>
              <a:t>n</a:t>
            </a:r>
            <a:r>
              <a:rPr lang="en-US" baseline="30000" dirty="0">
                <a:sym typeface="Symbol" pitchFamily="18" charset="2"/>
              </a:rPr>
              <a:t>)</a:t>
            </a:r>
            <a:r>
              <a:rPr lang="en-US" dirty="0">
                <a:sym typeface="Symbol" pitchFamily="18" charset="2"/>
              </a:rPr>
              <a:t>)</a:t>
            </a:r>
            <a:r>
              <a:rPr lang="en-US" b="1" i="1" baseline="30000" dirty="0">
                <a:sym typeface="Symbol" pitchFamily="18" charset="2"/>
              </a:rPr>
              <a:t>k</a:t>
            </a:r>
            <a:r>
              <a:rPr lang="en-US" dirty="0">
                <a:sym typeface="Symbol" pitchFamily="18" charset="2"/>
              </a:rPr>
              <a:t> (mod </a:t>
            </a:r>
            <a:r>
              <a:rPr lang="en-US" i="1" dirty="0">
                <a:sym typeface="Symbol" pitchFamily="18" charset="2"/>
              </a:rPr>
              <a:t>n</a:t>
            </a:r>
            <a:r>
              <a:rPr lang="en-US" dirty="0">
                <a:sym typeface="Symbol" pitchFamily="18" charset="2"/>
              </a:rPr>
              <a:t>)</a:t>
            </a:r>
          </a:p>
          <a:p>
            <a:r>
              <a:rPr lang="en-US" dirty="0">
                <a:sym typeface="Symbol" pitchFamily="18" charset="2"/>
              </a:rPr>
              <a:t>By Euler's Theorem</a:t>
            </a:r>
          </a:p>
          <a:p>
            <a:pPr>
              <a:buFont typeface="Wingdings 2" pitchFamily="18" charset="2"/>
              <a:buNone/>
            </a:pPr>
            <a:r>
              <a:rPr lang="en-US" dirty="0">
                <a:sym typeface="Symbol" pitchFamily="18" charset="2"/>
              </a:rPr>
              <a:t>	</a:t>
            </a:r>
            <a:r>
              <a:rPr lang="en-US" b="1" i="1" dirty="0">
                <a:sym typeface="Symbol" pitchFamily="18" charset="2"/>
              </a:rPr>
              <a:t>M</a:t>
            </a:r>
            <a:r>
              <a:rPr lang="en-US" baseline="30000" dirty="0">
                <a:sym typeface="Symbol" pitchFamily="18" charset="2"/>
              </a:rPr>
              <a:t>(</a:t>
            </a:r>
            <a:r>
              <a:rPr lang="en-US" b="1" i="1" baseline="30000" dirty="0">
                <a:sym typeface="Symbol" pitchFamily="18" charset="2"/>
              </a:rPr>
              <a:t>n</a:t>
            </a:r>
            <a:r>
              <a:rPr lang="en-US" baseline="30000" dirty="0">
                <a:sym typeface="Symbol" pitchFamily="18" charset="2"/>
              </a:rPr>
              <a:t>)</a:t>
            </a:r>
            <a:r>
              <a:rPr lang="en-US" dirty="0">
                <a:sym typeface="Symbol" pitchFamily="18" charset="2"/>
              </a:rPr>
              <a:t>  1 (mod </a:t>
            </a:r>
            <a:r>
              <a:rPr lang="en-US" b="1" i="1" dirty="0">
                <a:sym typeface="Symbol" pitchFamily="18" charset="2"/>
              </a:rPr>
              <a:t>n</a:t>
            </a:r>
            <a:r>
              <a:rPr lang="en-US" dirty="0">
                <a:sym typeface="Symbol" pitchFamily="18" charset="2"/>
              </a:rPr>
              <a:t>)</a:t>
            </a:r>
          </a:p>
          <a:p>
            <a:r>
              <a:rPr lang="en-US" dirty="0">
                <a:sym typeface="Symbol" pitchFamily="18" charset="2"/>
              </a:rPr>
              <a:t>So, </a:t>
            </a:r>
            <a:r>
              <a:rPr lang="en-US" b="1" i="1" dirty="0">
                <a:sym typeface="Symbol" pitchFamily="18" charset="2"/>
              </a:rPr>
              <a:t>M</a:t>
            </a:r>
            <a:r>
              <a:rPr lang="en-US" dirty="0">
                <a:sym typeface="Symbol" pitchFamily="18" charset="2"/>
              </a:rPr>
              <a:t>∙(</a:t>
            </a:r>
            <a:r>
              <a:rPr lang="en-US" b="1" i="1" dirty="0">
                <a:sym typeface="Symbol" pitchFamily="18" charset="2"/>
              </a:rPr>
              <a:t>M</a:t>
            </a:r>
            <a:r>
              <a:rPr lang="en-US" baseline="30000" dirty="0">
                <a:sym typeface="Symbol" pitchFamily="18" charset="2"/>
              </a:rPr>
              <a:t>(</a:t>
            </a:r>
            <a:r>
              <a:rPr lang="en-US" b="1" i="1" baseline="30000" dirty="0">
                <a:sym typeface="Symbol" pitchFamily="18" charset="2"/>
              </a:rPr>
              <a:t>n</a:t>
            </a:r>
            <a:r>
              <a:rPr lang="en-US" baseline="30000" dirty="0">
                <a:sym typeface="Symbol" pitchFamily="18" charset="2"/>
              </a:rPr>
              <a:t>)</a:t>
            </a:r>
            <a:r>
              <a:rPr lang="en-US" dirty="0">
                <a:sym typeface="Symbol" pitchFamily="18" charset="2"/>
              </a:rPr>
              <a:t>)</a:t>
            </a:r>
            <a:r>
              <a:rPr lang="en-US" b="1" i="1" baseline="30000" dirty="0">
                <a:sym typeface="Symbol" pitchFamily="18" charset="2"/>
              </a:rPr>
              <a:t>k</a:t>
            </a:r>
            <a:r>
              <a:rPr lang="en-US" dirty="0">
                <a:sym typeface="Symbol" pitchFamily="18" charset="2"/>
              </a:rPr>
              <a:t>  </a:t>
            </a:r>
            <a:r>
              <a:rPr lang="en-US" b="1" i="1" dirty="0">
                <a:sym typeface="Symbol" pitchFamily="18" charset="2"/>
              </a:rPr>
              <a:t>M</a:t>
            </a:r>
            <a:r>
              <a:rPr lang="en-US" dirty="0">
                <a:sym typeface="Symbol" pitchFamily="18" charset="2"/>
              </a:rPr>
              <a:t> (mod </a:t>
            </a:r>
            <a:r>
              <a:rPr lang="en-US" b="1" i="1" dirty="0">
                <a:sym typeface="Symbol" pitchFamily="18" charset="2"/>
              </a:rPr>
              <a:t>n</a:t>
            </a:r>
            <a:r>
              <a:rPr lang="en-US" dirty="0">
                <a:sym typeface="Symbol" pitchFamily="18" charset="2"/>
              </a:rPr>
              <a:t>)</a:t>
            </a:r>
          </a:p>
          <a:p>
            <a:endParaRPr lang="en-US" dirty="0"/>
          </a:p>
          <a:p>
            <a:pPr>
              <a:buFont typeface="Wingdings 2" pitchFamily="18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211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M</a:t>
            </a:r>
            <a:r>
              <a:rPr lang="en-US" dirty="0"/>
              <a:t> = 26</a:t>
            </a:r>
          </a:p>
          <a:p>
            <a:r>
              <a:rPr lang="en-US" b="1" i="1" dirty="0"/>
              <a:t>p</a:t>
            </a:r>
            <a:r>
              <a:rPr lang="en-US" dirty="0"/>
              <a:t> = 17, </a:t>
            </a:r>
            <a:r>
              <a:rPr lang="en-US" b="1" i="1" dirty="0"/>
              <a:t>q</a:t>
            </a:r>
            <a:r>
              <a:rPr lang="en-US" b="1" dirty="0"/>
              <a:t> </a:t>
            </a:r>
            <a:r>
              <a:rPr lang="en-US" dirty="0"/>
              <a:t>= 11, </a:t>
            </a:r>
            <a:r>
              <a:rPr lang="en-US" b="1" i="1" dirty="0"/>
              <a:t>n</a:t>
            </a:r>
            <a:r>
              <a:rPr lang="en-US" dirty="0"/>
              <a:t> = 187, </a:t>
            </a:r>
            <a:r>
              <a:rPr lang="en-US" b="1" i="1" dirty="0"/>
              <a:t>e</a:t>
            </a:r>
            <a:r>
              <a:rPr lang="en-US" dirty="0"/>
              <a:t> = 3</a:t>
            </a:r>
          </a:p>
          <a:p>
            <a:r>
              <a:rPr lang="en-US" b="1" i="1" dirty="0"/>
              <a:t>C</a:t>
            </a:r>
            <a:r>
              <a:rPr lang="en-US" dirty="0"/>
              <a:t> = </a:t>
            </a:r>
            <a:r>
              <a:rPr lang="en-US" b="1" i="1" dirty="0"/>
              <a:t>M</a:t>
            </a:r>
            <a:r>
              <a:rPr lang="en-US" baseline="30000" dirty="0"/>
              <a:t>3</a:t>
            </a:r>
            <a:r>
              <a:rPr lang="en-US" dirty="0"/>
              <a:t> mod 187 = 185</a:t>
            </a:r>
          </a:p>
          <a:p>
            <a:r>
              <a:rPr lang="en-US" dirty="0">
                <a:sym typeface="Symbol" pitchFamily="18" charset="2"/>
              </a:rPr>
              <a:t>(</a:t>
            </a:r>
            <a:r>
              <a:rPr lang="en-US" b="1" i="1" dirty="0">
                <a:sym typeface="Symbol" pitchFamily="18" charset="2"/>
              </a:rPr>
              <a:t>n</a:t>
            </a:r>
            <a:r>
              <a:rPr lang="en-US" dirty="0">
                <a:sym typeface="Symbol" pitchFamily="18" charset="2"/>
              </a:rPr>
              <a:t>) = (</a:t>
            </a:r>
            <a:r>
              <a:rPr lang="en-US" b="1" i="1" dirty="0">
                <a:sym typeface="Symbol" pitchFamily="18" charset="2"/>
              </a:rPr>
              <a:t>p</a:t>
            </a:r>
            <a:r>
              <a:rPr lang="en-US" dirty="0">
                <a:sym typeface="Symbol" pitchFamily="18" charset="2"/>
              </a:rPr>
              <a:t> – 1)(</a:t>
            </a:r>
            <a:r>
              <a:rPr lang="en-US" b="1" i="1" dirty="0">
                <a:sym typeface="Symbol" pitchFamily="18" charset="2"/>
              </a:rPr>
              <a:t>q</a:t>
            </a:r>
            <a:r>
              <a:rPr lang="en-US" dirty="0">
                <a:sym typeface="Symbol" pitchFamily="18" charset="2"/>
              </a:rPr>
              <a:t> – 1) = 160</a:t>
            </a:r>
            <a:endParaRPr lang="en-US" dirty="0"/>
          </a:p>
          <a:p>
            <a:r>
              <a:rPr lang="en-US" b="1" i="1" dirty="0"/>
              <a:t>d</a:t>
            </a:r>
            <a:r>
              <a:rPr lang="en-US" dirty="0"/>
              <a:t> = </a:t>
            </a:r>
            <a:r>
              <a:rPr lang="en-US" b="1" i="1" dirty="0"/>
              <a:t>e</a:t>
            </a:r>
            <a:r>
              <a:rPr lang="en-US" baseline="30000" dirty="0"/>
              <a:t>-1</a:t>
            </a:r>
            <a:r>
              <a:rPr lang="en-US" dirty="0"/>
              <a:t> mod 160 = 107</a:t>
            </a:r>
          </a:p>
          <a:p>
            <a:r>
              <a:rPr lang="en-US" b="1" i="1" dirty="0" err="1"/>
              <a:t>C</a:t>
            </a:r>
            <a:r>
              <a:rPr lang="en-US" b="1" i="1" baseline="30000" dirty="0" err="1"/>
              <a:t>d</a:t>
            </a:r>
            <a:r>
              <a:rPr lang="en-US" baseline="30000" dirty="0"/>
              <a:t> </a:t>
            </a:r>
            <a:r>
              <a:rPr lang="en-US" dirty="0"/>
              <a:t>= 185</a:t>
            </a:r>
            <a:r>
              <a:rPr lang="en-US" baseline="30000" dirty="0"/>
              <a:t>107</a:t>
            </a:r>
            <a:r>
              <a:rPr lang="en-US" dirty="0"/>
              <a:t> mod 187 = 26</a:t>
            </a:r>
          </a:p>
          <a:p>
            <a:r>
              <a:rPr lang="en-US" dirty="0"/>
              <a:t>If you can trust my modular arithmetic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48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Finished AES</a:t>
            </a:r>
          </a:p>
          <a:p>
            <a:r>
              <a:rPr lang="en-US" dirty="0"/>
              <a:t>Public key cryptography</a:t>
            </a:r>
          </a:p>
          <a:p>
            <a:r>
              <a:rPr lang="en-US" dirty="0"/>
              <a:t>Started number theory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Why it's safe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can't compute the multiplicative inverse of </a:t>
            </a:r>
            <a:r>
              <a:rPr lang="en-US" b="1" i="1" dirty="0"/>
              <a:t>e</a:t>
            </a:r>
            <a:r>
              <a:rPr lang="en-US" dirty="0"/>
              <a:t> mod </a:t>
            </a:r>
            <a:r>
              <a:rPr lang="en-US" dirty="0">
                <a:sym typeface="Symbol" pitchFamily="18" charset="2"/>
              </a:rPr>
              <a:t>(</a:t>
            </a:r>
            <a:r>
              <a:rPr lang="en-US" b="1" i="1" dirty="0">
                <a:sym typeface="Symbol" pitchFamily="18" charset="2"/>
              </a:rPr>
              <a:t>n</a:t>
            </a:r>
            <a:r>
              <a:rPr lang="en-US" dirty="0">
                <a:sym typeface="Symbol" pitchFamily="18" charset="2"/>
              </a:rPr>
              <a:t>) unless you know what (</a:t>
            </a:r>
            <a:r>
              <a:rPr lang="en-US" b="1" i="1" dirty="0">
                <a:sym typeface="Symbol" pitchFamily="18" charset="2"/>
              </a:rPr>
              <a:t>n</a:t>
            </a:r>
            <a:r>
              <a:rPr lang="en-US" dirty="0">
                <a:sym typeface="Symbol" pitchFamily="18" charset="2"/>
              </a:rPr>
              <a:t>) is</a:t>
            </a:r>
          </a:p>
          <a:p>
            <a:r>
              <a:rPr lang="en-US" dirty="0"/>
              <a:t>If you know </a:t>
            </a:r>
            <a:r>
              <a:rPr lang="en-US" b="1" i="1" dirty="0"/>
              <a:t>p</a:t>
            </a:r>
            <a:r>
              <a:rPr lang="en-US" dirty="0"/>
              <a:t> and </a:t>
            </a:r>
            <a:r>
              <a:rPr lang="en-US" b="1" i="1" dirty="0"/>
              <a:t>q</a:t>
            </a:r>
            <a:r>
              <a:rPr lang="en-US" dirty="0"/>
              <a:t>, finding </a:t>
            </a:r>
            <a:r>
              <a:rPr lang="en-US" dirty="0">
                <a:sym typeface="Symbol" pitchFamily="18" charset="2"/>
              </a:rPr>
              <a:t>(</a:t>
            </a:r>
            <a:r>
              <a:rPr lang="en-US" b="1" i="1" dirty="0">
                <a:sym typeface="Symbol" pitchFamily="18" charset="2"/>
              </a:rPr>
              <a:t>n</a:t>
            </a:r>
            <a:r>
              <a:rPr lang="en-US" dirty="0">
                <a:sym typeface="Symbol" pitchFamily="18" charset="2"/>
              </a:rPr>
              <a:t>) is easy</a:t>
            </a:r>
          </a:p>
          <a:p>
            <a:r>
              <a:rPr lang="en-US" dirty="0"/>
              <a:t>Finding </a:t>
            </a:r>
            <a:r>
              <a:rPr lang="en-US" dirty="0">
                <a:sym typeface="Symbol" pitchFamily="18" charset="2"/>
              </a:rPr>
              <a:t>(</a:t>
            </a:r>
            <a:r>
              <a:rPr lang="en-US" b="1" i="1" dirty="0">
                <a:sym typeface="Symbol" pitchFamily="18" charset="2"/>
              </a:rPr>
              <a:t>n</a:t>
            </a:r>
            <a:r>
              <a:rPr lang="en-US" dirty="0">
                <a:sym typeface="Symbol" pitchFamily="18" charset="2"/>
              </a:rPr>
              <a:t>) is equivalent to finding </a:t>
            </a:r>
            <a:r>
              <a:rPr lang="en-US" b="1" i="1" dirty="0">
                <a:sym typeface="Symbol" pitchFamily="18" charset="2"/>
              </a:rPr>
              <a:t>p</a:t>
            </a:r>
            <a:r>
              <a:rPr lang="en-US" dirty="0">
                <a:sym typeface="Symbol" pitchFamily="18" charset="2"/>
              </a:rPr>
              <a:t> and </a:t>
            </a:r>
            <a:r>
              <a:rPr lang="en-US" b="1" i="1" dirty="0">
                <a:sym typeface="Symbol" pitchFamily="18" charset="2"/>
              </a:rPr>
              <a:t>q</a:t>
            </a:r>
            <a:r>
              <a:rPr lang="en-US" dirty="0">
                <a:sym typeface="Symbol" pitchFamily="18" charset="2"/>
              </a:rPr>
              <a:t> by factoring </a:t>
            </a:r>
            <a:r>
              <a:rPr lang="en-US" b="1" i="1" dirty="0">
                <a:sym typeface="Symbol" pitchFamily="18" charset="2"/>
              </a:rPr>
              <a:t>n</a:t>
            </a:r>
          </a:p>
          <a:p>
            <a:r>
              <a:rPr lang="en-US" dirty="0">
                <a:sym typeface="Symbol" pitchFamily="18" charset="2"/>
              </a:rPr>
              <a:t>No one knows an efficient way to factor a large composite number</a:t>
            </a:r>
          </a:p>
          <a:p>
            <a:pPr lvl="1"/>
            <a:r>
              <a:rPr lang="en-US" dirty="0">
                <a:sym typeface="Symbol" pitchFamily="18" charset="2"/>
              </a:rPr>
              <a:t>Or they're not telling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210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 key cryptography would come crashing down if</a:t>
            </a:r>
          </a:p>
          <a:p>
            <a:pPr lvl="1"/>
            <a:r>
              <a:rPr lang="en-US" dirty="0"/>
              <a:t>Advances in number theory could make RSA easy to break</a:t>
            </a:r>
          </a:p>
          <a:p>
            <a:pPr lvl="1"/>
            <a:r>
              <a:rPr lang="en-US" dirty="0"/>
              <a:t>Quantum computers could make it easy to factor large composites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06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Practical considerations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Choose your primes carefully</a:t>
            </a:r>
          </a:p>
          <a:p>
            <a:pPr lvl="1"/>
            <a:r>
              <a:rPr lang="en-US" b="1" i="1" dirty="0"/>
              <a:t>p</a:t>
            </a:r>
            <a:r>
              <a:rPr lang="en-US" dirty="0"/>
              <a:t> &lt; </a:t>
            </a:r>
            <a:r>
              <a:rPr lang="en-US" b="1" i="1" dirty="0"/>
              <a:t>q</a:t>
            </a:r>
            <a:r>
              <a:rPr lang="en-US" dirty="0"/>
              <a:t> &lt; 2</a:t>
            </a:r>
            <a:r>
              <a:rPr lang="en-US" b="1" i="1" dirty="0"/>
              <a:t>p</a:t>
            </a:r>
          </a:p>
          <a:p>
            <a:pPr lvl="1"/>
            <a:r>
              <a:rPr lang="en-US" dirty="0"/>
              <a:t>But, the primes can't be too close together either</a:t>
            </a:r>
          </a:p>
          <a:p>
            <a:pPr lvl="1"/>
            <a:r>
              <a:rPr lang="en-US" dirty="0"/>
              <a:t>Some standards insist that </a:t>
            </a:r>
            <a:r>
              <a:rPr lang="en-US" b="1" i="1" dirty="0"/>
              <a:t>p</a:t>
            </a:r>
            <a:r>
              <a:rPr lang="en-US" dirty="0"/>
              <a:t> and </a:t>
            </a:r>
            <a:r>
              <a:rPr lang="en-US" b="1" i="1" dirty="0"/>
              <a:t>q</a:t>
            </a:r>
            <a:r>
              <a:rPr lang="en-US" dirty="0"/>
              <a:t> are </a:t>
            </a:r>
            <a:r>
              <a:rPr lang="en-US" b="1" dirty="0"/>
              <a:t>strong primes</a:t>
            </a:r>
            <a:r>
              <a:rPr lang="en-US" dirty="0"/>
              <a:t>, meaning that </a:t>
            </a:r>
            <a:r>
              <a:rPr lang="en-US" b="1" i="1" dirty="0"/>
              <a:t>p</a:t>
            </a:r>
            <a:r>
              <a:rPr lang="en-US" dirty="0"/>
              <a:t> – 1 = 2</a:t>
            </a:r>
            <a:r>
              <a:rPr lang="en-US" b="1" i="1" dirty="0"/>
              <a:t>m</a:t>
            </a:r>
            <a:r>
              <a:rPr lang="en-US" dirty="0"/>
              <a:t> and </a:t>
            </a:r>
            <a:r>
              <a:rPr lang="en-US" b="1" i="1" dirty="0"/>
              <a:t>p</a:t>
            </a:r>
            <a:r>
              <a:rPr lang="en-US" dirty="0"/>
              <a:t> + 1 = 2</a:t>
            </a:r>
            <a:r>
              <a:rPr lang="en-US" b="1" i="1" dirty="0"/>
              <a:t>n</a:t>
            </a:r>
            <a:r>
              <a:rPr lang="en-US" dirty="0"/>
              <a:t> where </a:t>
            </a:r>
            <a:r>
              <a:rPr lang="en-US" b="1" i="1" dirty="0"/>
              <a:t>m</a:t>
            </a:r>
            <a:r>
              <a:rPr lang="en-US" dirty="0"/>
              <a:t> and </a:t>
            </a:r>
            <a:r>
              <a:rPr lang="en-US" b="1" i="1" dirty="0"/>
              <a:t>n</a:t>
            </a:r>
            <a:r>
              <a:rPr lang="en-US" dirty="0"/>
              <a:t> have large prime factors</a:t>
            </a:r>
          </a:p>
          <a:p>
            <a:pPr lvl="1"/>
            <a:r>
              <a:rPr lang="en-US" dirty="0"/>
              <a:t>There are ways to factor poorly chosen pairs of primes</a:t>
            </a:r>
          </a:p>
          <a:p>
            <a:r>
              <a:rPr lang="en-US" dirty="0"/>
              <a:t>Pad your data carefully</a:t>
            </a:r>
          </a:p>
          <a:p>
            <a:r>
              <a:rPr lang="en-US" dirty="0"/>
              <a:t>Take the example of a credit card number</a:t>
            </a:r>
          </a:p>
          <a:p>
            <a:pPr lvl="1"/>
            <a:r>
              <a:rPr lang="en-US" dirty="0"/>
              <a:t>If you know a credit card number is encrypted using RSA using a public </a:t>
            </a:r>
            <a:r>
              <a:rPr lang="en-US" b="1" i="1" dirty="0"/>
              <a:t>n</a:t>
            </a:r>
            <a:r>
              <a:rPr lang="en-US" dirty="0"/>
              <a:t> and an </a:t>
            </a:r>
            <a:r>
              <a:rPr lang="en-US" b="1" i="1" dirty="0"/>
              <a:t>e</a:t>
            </a:r>
            <a:r>
              <a:rPr lang="en-US" dirty="0"/>
              <a:t> of 3, how do you discover the credit card number?</a:t>
            </a:r>
          </a:p>
        </p:txBody>
      </p:sp>
    </p:spTree>
    <p:extLst>
      <p:ext uri="{BB962C8B-B14F-4D97-AF65-F5344CB8AC3E}">
        <p14:creationId xmlns:p14="http://schemas.microsoft.com/office/powerpoint/2010/main" val="3236434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7286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Key </a:t>
            </a:r>
            <a:r>
              <a:rPr lang="en-US" dirty="0"/>
              <a:t>management</a:t>
            </a:r>
          </a:p>
          <a:p>
            <a:r>
              <a:rPr lang="en-US" dirty="0"/>
              <a:t>Hash functions</a:t>
            </a:r>
          </a:p>
          <a:p>
            <a:r>
              <a:rPr lang="en-US" dirty="0" err="1"/>
              <a:t>Colm</a:t>
            </a:r>
            <a:r>
              <a:rPr lang="en-US" dirty="0"/>
              <a:t> </a:t>
            </a:r>
            <a:r>
              <a:rPr lang="en-US" dirty="0" err="1"/>
              <a:t>Oneacre</a:t>
            </a:r>
            <a:r>
              <a:rPr lang="en-US" dirty="0"/>
              <a:t> presents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89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Office hours today start late:</a:t>
            </a:r>
          </a:p>
          <a:p>
            <a:pPr lvl="1"/>
            <a:r>
              <a:rPr lang="en-US" b="1" dirty="0"/>
              <a:t>2:30-5 instead of 1:45-4</a:t>
            </a:r>
            <a:endParaRPr lang="en-US" dirty="0"/>
          </a:p>
          <a:p>
            <a:r>
              <a:rPr lang="en-US" dirty="0"/>
              <a:t>Keep reading 12.4</a:t>
            </a:r>
          </a:p>
          <a:p>
            <a:r>
              <a:rPr lang="en-US" dirty="0"/>
              <a:t>Work on Project 1</a:t>
            </a:r>
          </a:p>
          <a:p>
            <a:pPr lvl="1"/>
            <a:r>
              <a:rPr lang="en-US" b="1"/>
              <a:t>Due tonight!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26592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363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Spencer Wilson Presents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44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Number Theory!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70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Greatest common divisor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greatest common divisor or GCD of two numbers gives the largest factor they have in common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GCD( 12, 18 ) = </a:t>
            </a:r>
          </a:p>
          <a:p>
            <a:pPr lvl="1"/>
            <a:r>
              <a:rPr lang="en-US" dirty="0"/>
              <a:t>GCD( 42, 56 ) = </a:t>
            </a:r>
          </a:p>
          <a:p>
            <a:r>
              <a:rPr lang="en-US" dirty="0"/>
              <a:t>For small numbers, we can determine GCD by doing a complete factorization</a:t>
            </a:r>
          </a:p>
        </p:txBody>
      </p:sp>
    </p:spTree>
    <p:extLst>
      <p:ext uri="{BB962C8B-B14F-4D97-AF65-F5344CB8AC3E}">
        <p14:creationId xmlns:p14="http://schemas.microsoft.com/office/powerpoint/2010/main" val="7301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Euclid's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For large numbers, we can use Euclid's algorithm to determine the GCD of two numbers</a:t>
            </a:r>
          </a:p>
          <a:p>
            <a:r>
              <a:rPr lang="en-US" dirty="0"/>
              <a:t>Algorithm GCD(</a:t>
            </a:r>
            <a:r>
              <a:rPr lang="en-US" b="1" i="1" dirty="0"/>
              <a:t>a</a:t>
            </a:r>
            <a:r>
              <a:rPr lang="en-US" dirty="0"/>
              <a:t>, </a:t>
            </a:r>
            <a:r>
              <a:rPr lang="en-US" b="1" i="1" dirty="0"/>
              <a:t>b</a:t>
            </a:r>
            <a:r>
              <a:rPr lang="en-US" dirty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If </a:t>
            </a:r>
            <a:r>
              <a:rPr lang="en-US" b="1" i="1" dirty="0"/>
              <a:t>b</a:t>
            </a:r>
            <a:r>
              <a:rPr lang="en-US" dirty="0"/>
              <a:t> = 0</a:t>
            </a:r>
          </a:p>
          <a:p>
            <a:pPr marL="1225296" lvl="2" indent="-457200"/>
            <a:r>
              <a:rPr lang="en-US" dirty="0"/>
              <a:t>Return </a:t>
            </a:r>
            <a:r>
              <a:rPr lang="en-US" b="1" i="1" dirty="0"/>
              <a:t>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Else</a:t>
            </a:r>
          </a:p>
          <a:p>
            <a:pPr marL="1225296" lvl="2" indent="-457200"/>
            <a:r>
              <a:rPr lang="en-US" b="1" i="1" dirty="0"/>
              <a:t>temp</a:t>
            </a:r>
            <a:r>
              <a:rPr lang="en-US" dirty="0"/>
              <a:t> = </a:t>
            </a:r>
            <a:r>
              <a:rPr lang="en-US" b="1" i="1" dirty="0"/>
              <a:t>a</a:t>
            </a:r>
            <a:r>
              <a:rPr lang="en-US" dirty="0"/>
              <a:t> mod </a:t>
            </a:r>
            <a:r>
              <a:rPr lang="en-US" b="1" i="1" dirty="0"/>
              <a:t>b</a:t>
            </a:r>
          </a:p>
          <a:p>
            <a:pPr marL="1225296" lvl="2" indent="-457200"/>
            <a:r>
              <a:rPr lang="en-US" b="1" i="1" dirty="0"/>
              <a:t>a = b</a:t>
            </a:r>
          </a:p>
          <a:p>
            <a:pPr marL="1225296" lvl="2" indent="-457200"/>
            <a:r>
              <a:rPr lang="en-US" b="1" i="1" dirty="0"/>
              <a:t>b = temp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Goto</a:t>
            </a:r>
            <a:r>
              <a:rPr lang="en-US" dirty="0"/>
              <a:t> Step 1</a:t>
            </a:r>
          </a:p>
          <a:p>
            <a:pPr marL="678942" indent="-514350"/>
            <a:r>
              <a:rPr lang="en-US" dirty="0"/>
              <a:t>Example: GCD(1970, 1066)</a:t>
            </a:r>
          </a:p>
        </p:txBody>
      </p:sp>
    </p:spTree>
    <p:extLst>
      <p:ext uri="{BB962C8B-B14F-4D97-AF65-F5344CB8AC3E}">
        <p14:creationId xmlns:p14="http://schemas.microsoft.com/office/powerpoint/2010/main" val="945207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Extended Euclid's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5181600" cy="4625609"/>
          </a:xfrm>
        </p:spPr>
        <p:txBody>
          <a:bodyPr/>
          <a:lstStyle/>
          <a:p>
            <a:r>
              <a:rPr lang="en-US" dirty="0"/>
              <a:t>We can extend Euclid's algorithm to give us the multiplicative inverse for modular arithmetic</a:t>
            </a:r>
          </a:p>
          <a:p>
            <a:r>
              <a:rPr lang="en-US" dirty="0"/>
              <a:t>Example: Find the inverse of 120 mod 23</a:t>
            </a:r>
          </a:p>
          <a:p>
            <a:r>
              <a:rPr lang="en-US" dirty="0"/>
              <a:t>Let </a:t>
            </a:r>
            <a:r>
              <a:rPr lang="en-US" b="1" i="1" dirty="0"/>
              <a:t>a</a:t>
            </a:r>
            <a:r>
              <a:rPr lang="en-US" dirty="0"/>
              <a:t> be the number</a:t>
            </a:r>
          </a:p>
          <a:p>
            <a:r>
              <a:rPr lang="en-US" dirty="0"/>
              <a:t>Let </a:t>
            </a:r>
            <a:r>
              <a:rPr lang="en-US" b="1" i="1" dirty="0"/>
              <a:t>b</a:t>
            </a:r>
            <a:r>
              <a:rPr lang="en-US" dirty="0"/>
              <a:t> be the modular base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2E14C5-40C9-4AB1-BEAA-747E3413B383}"/>
              </a:ext>
            </a:extLst>
          </p:cNvPr>
          <p:cNvSpPr txBox="1"/>
          <p:nvPr/>
        </p:nvSpPr>
        <p:spPr>
          <a:xfrm>
            <a:off x="6400800" y="1775192"/>
            <a:ext cx="5181600" cy="462560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rmAutofit lnSpcReduction="10000"/>
          </a:bodyPr>
          <a:lstStyle/>
          <a:p>
            <a:r>
              <a:rPr lang="en-US" dirty="0"/>
              <a:t>Find Inverse(</a:t>
            </a:r>
            <a:r>
              <a:rPr lang="en-US" b="1" i="1" dirty="0"/>
              <a:t>a</a:t>
            </a:r>
            <a:r>
              <a:rPr lang="en-US" dirty="0"/>
              <a:t>, </a:t>
            </a:r>
            <a:r>
              <a:rPr lang="en-US" b="1" i="1" dirty="0"/>
              <a:t>b</a:t>
            </a:r>
            <a:r>
              <a:rPr lang="en-US" dirty="0"/>
              <a:t>) </a:t>
            </a:r>
          </a:p>
          <a:p>
            <a:pPr lvl="1"/>
            <a:r>
              <a:rPr lang="en-US" b="1" i="1" dirty="0"/>
              <a:t>x</a:t>
            </a:r>
            <a:r>
              <a:rPr lang="en-US" dirty="0"/>
              <a:t> = 0</a:t>
            </a:r>
          </a:p>
          <a:p>
            <a:pPr lvl="1"/>
            <a:r>
              <a:rPr lang="en-US" b="1" i="1" dirty="0" err="1"/>
              <a:t>lastx</a:t>
            </a:r>
            <a:r>
              <a:rPr lang="en-US" dirty="0"/>
              <a:t> = 1</a:t>
            </a:r>
          </a:p>
          <a:p>
            <a:pPr lvl="1"/>
            <a:r>
              <a:rPr lang="en-US" b="1" i="1" dirty="0"/>
              <a:t>y</a:t>
            </a:r>
            <a:r>
              <a:rPr lang="en-US" dirty="0"/>
              <a:t> = 1 </a:t>
            </a:r>
          </a:p>
          <a:p>
            <a:pPr lvl="1"/>
            <a:r>
              <a:rPr lang="en-US" b="1" i="1" dirty="0" err="1"/>
              <a:t>lasty</a:t>
            </a:r>
            <a:r>
              <a:rPr lang="en-US" dirty="0"/>
              <a:t> = 0 </a:t>
            </a:r>
          </a:p>
          <a:p>
            <a:pPr lvl="1"/>
            <a:r>
              <a:rPr lang="en-US" dirty="0"/>
              <a:t>while </a:t>
            </a:r>
            <a:r>
              <a:rPr lang="en-US" b="1" i="1" dirty="0"/>
              <a:t>b</a:t>
            </a:r>
            <a:r>
              <a:rPr lang="en-US" dirty="0"/>
              <a:t> ≠ 0 </a:t>
            </a:r>
          </a:p>
          <a:p>
            <a:pPr lvl="2"/>
            <a:r>
              <a:rPr lang="en-US" b="1" i="1" dirty="0"/>
              <a:t>quotient</a:t>
            </a:r>
            <a:r>
              <a:rPr lang="en-US" dirty="0"/>
              <a:t> = </a:t>
            </a:r>
            <a:r>
              <a:rPr lang="en-US" b="1" i="1" dirty="0"/>
              <a:t>a</a:t>
            </a:r>
            <a:r>
              <a:rPr lang="en-US" dirty="0"/>
              <a:t> div </a:t>
            </a:r>
            <a:r>
              <a:rPr lang="en-US" b="1" i="1" dirty="0"/>
              <a:t>b</a:t>
            </a:r>
          </a:p>
          <a:p>
            <a:pPr lvl="2"/>
            <a:r>
              <a:rPr lang="en-US" b="1" i="1" dirty="0"/>
              <a:t>temp</a:t>
            </a:r>
            <a:r>
              <a:rPr lang="en-US" dirty="0"/>
              <a:t> = </a:t>
            </a:r>
            <a:r>
              <a:rPr lang="en-US" b="1" i="1" dirty="0"/>
              <a:t>b</a:t>
            </a:r>
          </a:p>
          <a:p>
            <a:pPr lvl="2"/>
            <a:r>
              <a:rPr lang="en-US" b="1" i="1" dirty="0"/>
              <a:t>b</a:t>
            </a:r>
            <a:r>
              <a:rPr lang="en-US" dirty="0"/>
              <a:t> = </a:t>
            </a:r>
            <a:r>
              <a:rPr lang="en-US" b="1" i="1" dirty="0"/>
              <a:t>a</a:t>
            </a:r>
            <a:r>
              <a:rPr lang="en-US" dirty="0"/>
              <a:t> mod </a:t>
            </a:r>
            <a:r>
              <a:rPr lang="en-US" b="1" i="1" dirty="0"/>
              <a:t>b</a:t>
            </a:r>
          </a:p>
          <a:p>
            <a:pPr lvl="2"/>
            <a:r>
              <a:rPr lang="en-US" b="1" i="1" dirty="0"/>
              <a:t>a</a:t>
            </a:r>
            <a:r>
              <a:rPr lang="en-US" dirty="0"/>
              <a:t> = </a:t>
            </a:r>
            <a:r>
              <a:rPr lang="en-US" b="1" i="1" dirty="0"/>
              <a:t>temp</a:t>
            </a:r>
          </a:p>
          <a:p>
            <a:pPr lvl="2"/>
            <a:r>
              <a:rPr lang="en-US" b="1" i="1" dirty="0"/>
              <a:t>temp</a:t>
            </a:r>
            <a:r>
              <a:rPr lang="en-US" dirty="0"/>
              <a:t> = </a:t>
            </a:r>
            <a:r>
              <a:rPr lang="en-US" b="1" i="1" dirty="0"/>
              <a:t>x</a:t>
            </a:r>
          </a:p>
          <a:p>
            <a:pPr lvl="2"/>
            <a:r>
              <a:rPr lang="en-US" b="1" i="1" dirty="0"/>
              <a:t>x</a:t>
            </a:r>
            <a:r>
              <a:rPr lang="en-US" dirty="0"/>
              <a:t> = </a:t>
            </a:r>
            <a:r>
              <a:rPr lang="en-US" b="1" i="1" dirty="0" err="1"/>
              <a:t>lastx</a:t>
            </a:r>
            <a:r>
              <a:rPr lang="en-US" b="1" i="1" dirty="0"/>
              <a:t> </a:t>
            </a:r>
            <a:r>
              <a:rPr lang="en-US" dirty="0"/>
              <a:t>– </a:t>
            </a:r>
            <a:r>
              <a:rPr lang="en-US" b="1" i="1" dirty="0"/>
              <a:t>quotient </a:t>
            </a:r>
            <a:r>
              <a:rPr lang="en-US" dirty="0"/>
              <a:t>* </a:t>
            </a:r>
            <a:r>
              <a:rPr lang="en-US" b="1" i="1" dirty="0"/>
              <a:t>x </a:t>
            </a:r>
          </a:p>
          <a:p>
            <a:pPr lvl="2"/>
            <a:r>
              <a:rPr lang="en-US" b="1" i="1" dirty="0" err="1"/>
              <a:t>lastx</a:t>
            </a:r>
            <a:r>
              <a:rPr lang="en-US" dirty="0"/>
              <a:t> = </a:t>
            </a:r>
            <a:r>
              <a:rPr lang="en-US" b="1" i="1" dirty="0"/>
              <a:t>temp</a:t>
            </a:r>
          </a:p>
          <a:p>
            <a:pPr lvl="2"/>
            <a:r>
              <a:rPr lang="en-US" b="1" i="1" dirty="0"/>
              <a:t>temp</a:t>
            </a:r>
            <a:r>
              <a:rPr lang="en-US" dirty="0"/>
              <a:t> = </a:t>
            </a:r>
            <a:r>
              <a:rPr lang="en-US" b="1" i="1" dirty="0"/>
              <a:t>y</a:t>
            </a:r>
          </a:p>
          <a:p>
            <a:pPr lvl="2"/>
            <a:r>
              <a:rPr lang="en-US" dirty="0"/>
              <a:t> </a:t>
            </a:r>
            <a:r>
              <a:rPr lang="en-US" b="1" i="1" dirty="0"/>
              <a:t>y</a:t>
            </a:r>
            <a:r>
              <a:rPr lang="en-US" dirty="0"/>
              <a:t> = </a:t>
            </a:r>
            <a:r>
              <a:rPr lang="en-US" b="1" i="1" dirty="0" err="1"/>
              <a:t>lasty</a:t>
            </a:r>
            <a:r>
              <a:rPr lang="en-US" b="1" i="1" dirty="0"/>
              <a:t> </a:t>
            </a:r>
            <a:r>
              <a:rPr lang="en-US" dirty="0"/>
              <a:t>– </a:t>
            </a:r>
            <a:r>
              <a:rPr lang="en-US" b="1" i="1" dirty="0"/>
              <a:t>quotient </a:t>
            </a:r>
            <a:r>
              <a:rPr lang="en-US" dirty="0"/>
              <a:t>* </a:t>
            </a:r>
            <a:r>
              <a:rPr lang="en-US" b="1" i="1" dirty="0"/>
              <a:t>y</a:t>
            </a:r>
            <a:r>
              <a:rPr lang="en-US" dirty="0"/>
              <a:t> </a:t>
            </a:r>
          </a:p>
          <a:p>
            <a:pPr lvl="2"/>
            <a:r>
              <a:rPr lang="en-US" b="1" i="1" dirty="0" err="1"/>
              <a:t>lasty</a:t>
            </a:r>
            <a:r>
              <a:rPr lang="en-US" dirty="0"/>
              <a:t> = </a:t>
            </a:r>
            <a:r>
              <a:rPr lang="en-US" b="1" i="1" dirty="0"/>
              <a:t>temp</a:t>
            </a:r>
          </a:p>
          <a:p>
            <a:pPr lvl="1"/>
            <a:r>
              <a:rPr lang="en-US" dirty="0"/>
              <a:t>Return </a:t>
            </a:r>
            <a:r>
              <a:rPr lang="en-US" b="1" i="1" dirty="0" err="1"/>
              <a:t>lastx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741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2135</TotalTime>
  <Words>1146</Words>
  <Application>Microsoft Office PowerPoint</Application>
  <PresentationFormat>Widescreen</PresentationFormat>
  <Paragraphs>180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Corbel</vt:lpstr>
      <vt:lpstr>Symbol</vt:lpstr>
      <vt:lpstr>Wingdings</vt:lpstr>
      <vt:lpstr>Wingdings 2</vt:lpstr>
      <vt:lpstr>Wingdings 3</vt:lpstr>
      <vt:lpstr>Module</vt:lpstr>
      <vt:lpstr>COMP 4290</vt:lpstr>
      <vt:lpstr>Last time</vt:lpstr>
      <vt:lpstr>Questions?</vt:lpstr>
      <vt:lpstr>Project 1</vt:lpstr>
      <vt:lpstr>Spencer Wilson Presents</vt:lpstr>
      <vt:lpstr>More Number Theory!</vt:lpstr>
      <vt:lpstr>Greatest common divisor</vt:lpstr>
      <vt:lpstr>Euclid's algorithm</vt:lpstr>
      <vt:lpstr>Extended Euclid's algorithm</vt:lpstr>
      <vt:lpstr>Fermat's Little Theorem</vt:lpstr>
      <vt:lpstr>Proof of Fermat's Theorem</vt:lpstr>
      <vt:lpstr>Euler's in the mix too</vt:lpstr>
      <vt:lpstr>Take that, Fermat</vt:lpstr>
      <vt:lpstr>RSA</vt:lpstr>
      <vt:lpstr>RSA Algorithm</vt:lpstr>
      <vt:lpstr>The pieces</vt:lpstr>
      <vt:lpstr>How it works</vt:lpstr>
      <vt:lpstr>Why it works</vt:lpstr>
      <vt:lpstr>An example</vt:lpstr>
      <vt:lpstr>Why it's safe</vt:lpstr>
      <vt:lpstr>Future risks</vt:lpstr>
      <vt:lpstr>Practical considerations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310</cp:revision>
  <dcterms:created xsi:type="dcterms:W3CDTF">2009-08-24T20:26:10Z</dcterms:created>
  <dcterms:modified xsi:type="dcterms:W3CDTF">2025-09-12T17:48:46Z</dcterms:modified>
</cp:coreProperties>
</file>